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256" r:id="rId5"/>
    <p:sldId id="257" r:id="rId6"/>
    <p:sldId id="258" r:id="rId7"/>
    <p:sldId id="259" r:id="rId8"/>
    <p:sldId id="262" r:id="rId9"/>
    <p:sldId id="263" r:id="rId10"/>
    <p:sldId id="264" r:id="rId11"/>
    <p:sldId id="265" r:id="rId12"/>
    <p:sldId id="260" r:id="rId13"/>
    <p:sldId id="261"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2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7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01340" y="11859862"/>
            <a:ext cx="21971005"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6" y="2574991"/>
            <a:ext cx="21971005" cy="4648203"/>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21" hasCustomPrompt="1"/>
          </p:nvPr>
        </p:nvSpPr>
        <p:spPr>
          <a:xfrm>
            <a:off x="1201342" y="7223190"/>
            <a:ext cx="21971002" cy="1905003"/>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5"/>
            <a:ext cx="21971000" cy="7241587"/>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2430023" y="10675453"/>
            <a:ext cx="20200055"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Attribution</a:t>
            </a:r>
          </a:p>
          <a:p>
            <a:pPr lvl="1"/>
            <a:endParaRPr/>
          </a:p>
          <a:p>
            <a:pPr lvl="2"/>
            <a:endParaRPr/>
          </a:p>
          <a:p>
            <a:pPr lvl="3"/>
            <a:endParaRPr/>
          </a:p>
          <a:p>
            <a:pPr lvl="4"/>
            <a:endParaRPr/>
          </a:p>
        </p:txBody>
      </p:sp>
      <p:sp>
        <p:nvSpPr>
          <p:cNvPr id="116" name="Body Level One…"/>
          <p:cNvSpPr txBox="1">
            <a:spLocks noGrp="1"/>
          </p:cNvSpPr>
          <p:nvPr>
            <p:ph type="body" sz="half" idx="21" hasCustomPrompt="1"/>
          </p:nvPr>
        </p:nvSpPr>
        <p:spPr>
          <a:xfrm>
            <a:off x="1753923" y="4939860"/>
            <a:ext cx="20876154" cy="3836282"/>
          </a:xfrm>
          <a:prstGeom prst="rect">
            <a:avLst/>
          </a:prstGeom>
        </p:spPr>
        <p:txBody>
          <a:bodyPr numCol="1" spcCol="38100"/>
          <a:lstStyle>
            <a:lvl1pPr marL="300875" indent="-131851">
              <a:spcBef>
                <a:spcPts val="0"/>
              </a:spcBef>
              <a:buSzTx/>
              <a:buNone/>
              <a:defRPr sz="8500" spc="-200">
                <a:latin typeface="Helvetica Neue Medium"/>
                <a:ea typeface="Helvetica Neue Medium"/>
                <a:cs typeface="Helvetica Neue Medium"/>
                <a:sym typeface="Helvetica Neue Medium"/>
              </a:defRPr>
            </a:lvl1pPr>
          </a:lstStyle>
          <a:p>
            <a:r>
              <a:t>“Notable Quote”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numCol="1" spcCol="38100">
            <a:noAutofit/>
          </a:bodyPr>
          <a:lstStyle/>
          <a:p>
            <a:endParaRPr/>
          </a:p>
        </p:txBody>
      </p:sp>
      <p:sp>
        <p:nvSpPr>
          <p:cNvPr id="12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numCol="1" spcCol="38100">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numCol="1" spcCol="38100">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numCol="1" spcCol="38100">
            <a:noAutofit/>
          </a:bodyPr>
          <a:lstStyle/>
          <a:p>
            <a:endParaRPr/>
          </a:p>
        </p:txBody>
      </p:sp>
      <p:sp>
        <p:nvSpPr>
          <p:cNvPr id="33" name="Slide Title"/>
          <p:cNvSpPr txBox="1">
            <a:spLocks noGrp="1"/>
          </p:cNvSpPr>
          <p:nvPr>
            <p:ph type="title" hasCustomPrompt="1"/>
          </p:nvPr>
        </p:nvSpPr>
        <p:spPr>
          <a:xfrm>
            <a:off x="1206500" y="1270000"/>
            <a:ext cx="9779000" cy="5882274"/>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1206500" y="1079500"/>
            <a:ext cx="21971000" cy="1433164"/>
          </a:xfrm>
          <a:prstGeom prst="rect">
            <a:avLst/>
          </a:prstGeom>
        </p:spPr>
        <p:txBody>
          <a:bodyPr/>
          <a:lstStyle/>
          <a:p>
            <a:r>
              <a:t>Slide Title</a:t>
            </a:r>
          </a:p>
        </p:txBody>
      </p:sp>
      <p:sp>
        <p:nvSpPr>
          <p:cNvPr id="43" name="Body Level One…"/>
          <p:cNvSpPr txBox="1">
            <a:spLocks noGrp="1"/>
          </p:cNvSpPr>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44" name="Body Level One…"/>
          <p:cNvSpPr txBox="1">
            <a:spLocks noGrp="1"/>
          </p:cNvSpPr>
          <p:nvPr>
            <p:ph type="body" idx="21" hasCustomPrompt="1"/>
          </p:nvPr>
        </p:nvSpPr>
        <p:spPr>
          <a:prstGeom prst="rect">
            <a:avLst/>
          </a:prstGeom>
        </p:spPr>
        <p:txBody>
          <a:bodyPr numCol="1" spcCol="38100"/>
          <a:lstStyle/>
          <a:p>
            <a:r>
              <a:t>Slide bullet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Body Level One…"/>
          <p:cNvSpPr txBox="1">
            <a:spLocks noGrp="1"/>
          </p:cNvSpPr>
          <p:nvPr>
            <p:ph type="body" sz="quarter" idx="1" hasCustomPrompt="1"/>
          </p:nvPr>
        </p:nvSpPr>
        <p:spPr>
          <a:xfrm>
            <a:off x="1206500" y="2372960"/>
            <a:ext cx="9779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61" name="Body Level One…"/>
          <p:cNvSpPr txBox="1">
            <a:spLocks noGrp="1"/>
          </p:cNvSpPr>
          <p:nvPr>
            <p:ph type="body" sz="half" idx="21" hasCustomPrompt="1"/>
          </p:nvPr>
        </p:nvSpPr>
        <p:spPr>
          <a:xfrm>
            <a:off x="1206500" y="4248503"/>
            <a:ext cx="9779000" cy="8256631"/>
          </a:xfrm>
          <a:prstGeom prst="rect">
            <a:avLst/>
          </a:prstGeom>
        </p:spPr>
        <p:txBody>
          <a:bodyPr numCol="1" spcCol="38100"/>
          <a:lstStyle/>
          <a:p>
            <a:r>
              <a:t>Slide bullet text</a:t>
            </a:r>
          </a:p>
        </p:txBody>
      </p:sp>
      <p:sp>
        <p:nvSpPr>
          <p:cNvPr id="62" name="Bowl of pappardelle pasta with parsley butter, roasted hazelnuts, and shaved parmesan cheese"/>
          <p:cNvSpPr>
            <a:spLocks noGrp="1"/>
          </p:cNvSpPr>
          <p:nvPr>
            <p:ph type="pic" idx="22"/>
          </p:nvPr>
        </p:nvSpPr>
        <p:spPr>
          <a:xfrm>
            <a:off x="12192000" y="-407266"/>
            <a:ext cx="10916874" cy="14555833"/>
          </a:xfrm>
          <a:prstGeom prst="rect">
            <a:avLst/>
          </a:prstGeom>
        </p:spPr>
        <p:txBody>
          <a:bodyPr lIns="91439" tIns="45719" rIns="91439" bIns="45719" numCol="1" spcCol="38100">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51"/>
          </a:xfrm>
          <a:prstGeom prst="rect">
            <a:avLst/>
          </a:prstGeom>
        </p:spPr>
        <p:txBody>
          <a:bodyPr/>
          <a:lstStyle/>
          <a:p>
            <a:r>
              <a:t>Slide Title</a:t>
            </a:r>
          </a:p>
        </p:txBody>
      </p:sp>
      <p:sp>
        <p:nvSpPr>
          <p:cNvPr id="80" name="Body Level One…"/>
          <p:cNvSpPr txBox="1">
            <a:spLocks noGrp="1"/>
          </p:cNvSpPr>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Body Level One…"/>
          <p:cNvSpPr txBox="1">
            <a:spLocks noGrp="1"/>
          </p:cNvSpPr>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Agenda Subtitle</a:t>
            </a:r>
          </a:p>
          <a:p>
            <a:pPr lvl="1"/>
            <a:endParaRPr/>
          </a:p>
          <a:p>
            <a:pPr lvl="2"/>
            <a:endParaRPr/>
          </a:p>
          <a:p>
            <a:pPr lvl="3"/>
            <a:endParaRPr/>
          </a:p>
          <a:p>
            <a:pPr lvl="4"/>
            <a:endParaRPr/>
          </a:p>
        </p:txBody>
      </p:sp>
      <p:sp>
        <p:nvSpPr>
          <p:cNvPr id="90" name="Body Level One…"/>
          <p:cNvSpPr txBox="1">
            <a:spLocks noGrp="1"/>
          </p:cNvSpPr>
          <p:nvPr>
            <p:ph type="body" idx="21" hasCustomPrompt="1"/>
          </p:nvPr>
        </p:nvSpPr>
        <p:spPr>
          <a:prstGeom prst="rect">
            <a:avLst/>
          </a:prstGeom>
        </p:spPr>
        <p:txBody>
          <a:bodyPr numCol="1" spcCol="38100"/>
          <a:lstStyle>
            <a:lvl1pPr marL="0" indent="0" defTabSz="825500">
              <a:lnSpc>
                <a:spcPct val="100000"/>
              </a:lnSpc>
              <a:spcBef>
                <a:spcPts val="1800"/>
              </a:spcBef>
              <a:buSzTx/>
              <a:buNone/>
              <a:defRPr sz="5500" spc="-99"/>
            </a:lvl1pPr>
          </a:lstStyle>
          <a:p>
            <a:r>
              <a:t>Agenda Topics</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latin typeface="+mj-lt"/>
                <a:ea typeface="+mj-ea"/>
                <a:cs typeface="+mj-cs"/>
                <a:sym typeface="Helvetica Neu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starry-background_short1.jpg" descr="starry-background_short1.jpg"/>
          <p:cNvPicPr>
            <a:picLocks noChangeAspect="1"/>
          </p:cNvPicPr>
          <p:nvPr/>
        </p:nvPicPr>
        <p:blipFill>
          <a:blip r:embed="rId2"/>
          <a:srcRect l="3763" t="14220" r="3763" b="7577"/>
          <a:stretch>
            <a:fillRect/>
          </a:stretch>
        </p:blipFill>
        <p:spPr>
          <a:xfrm>
            <a:off x="-42533" y="-24458"/>
            <a:ext cx="24469067" cy="13764915"/>
          </a:xfrm>
          <a:prstGeom prst="rect">
            <a:avLst/>
          </a:prstGeom>
          <a:ln w="12700">
            <a:miter lim="400000"/>
          </a:ln>
        </p:spPr>
      </p:pic>
      <p:pic>
        <p:nvPicPr>
          <p:cNvPr id="152" name="CDNLA-show-dc-gaylord-natl-dome-2024-logo.png" descr="CDNLA-show-dc-gaylord-natl-dome-2024-logo.png"/>
          <p:cNvPicPr>
            <a:picLocks noChangeAspect="1"/>
          </p:cNvPicPr>
          <p:nvPr/>
        </p:nvPicPr>
        <p:blipFill>
          <a:blip r:embed="rId3"/>
          <a:stretch>
            <a:fillRect/>
          </a:stretch>
        </p:blipFill>
        <p:spPr>
          <a:xfrm>
            <a:off x="2032379" y="4187749"/>
            <a:ext cx="20319242" cy="3700242"/>
          </a:xfrm>
          <a:prstGeom prst="rect">
            <a:avLst/>
          </a:prstGeom>
          <a:ln w="12700">
            <a:miter lim="400000"/>
          </a:ln>
        </p:spPr>
      </p:pic>
      <p:pic>
        <p:nvPicPr>
          <p:cNvPr id="153" name="red-stripped-bottom.png" descr="red-stripped-bottom.png"/>
          <p:cNvPicPr>
            <a:picLocks noChangeAspect="1"/>
          </p:cNvPicPr>
          <p:nvPr/>
        </p:nvPicPr>
        <p:blipFill>
          <a:blip r:embed="rId4"/>
          <a:srcRect t="54070" b="16191"/>
          <a:stretch>
            <a:fillRect/>
          </a:stretch>
        </p:blipFill>
        <p:spPr>
          <a:xfrm>
            <a:off x="-1" y="12008018"/>
            <a:ext cx="24384001" cy="1777556"/>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starry-background_short1.jpg" descr="starry-background_short1.jpg"/>
          <p:cNvPicPr>
            <a:picLocks noChangeAspect="1"/>
          </p:cNvPicPr>
          <p:nvPr/>
        </p:nvPicPr>
        <p:blipFill>
          <a:blip r:embed="rId2"/>
          <a:srcRect l="3763" t="14220" r="3763" b="7577"/>
          <a:stretch>
            <a:fillRect/>
          </a:stretch>
        </p:blipFill>
        <p:spPr>
          <a:xfrm>
            <a:off x="-42533" y="-24458"/>
            <a:ext cx="24469068" cy="13764915"/>
          </a:xfrm>
          <a:prstGeom prst="rect">
            <a:avLst/>
          </a:prstGeom>
          <a:ln w="12700">
            <a:miter lim="400000"/>
          </a:ln>
        </p:spPr>
      </p:pic>
      <p:sp>
        <p:nvSpPr>
          <p:cNvPr id="193" name="TextBox 1"/>
          <p:cNvSpPr txBox="1"/>
          <p:nvPr/>
        </p:nvSpPr>
        <p:spPr>
          <a:xfrm>
            <a:off x="1979393" y="7047258"/>
            <a:ext cx="20425214" cy="1742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914400">
              <a:defRPr sz="800" b="1">
                <a:solidFill>
                  <a:srgbClr val="95303F"/>
                </a:solidFill>
              </a:defRPr>
            </a:pPr>
            <a:endParaRPr dirty="0"/>
          </a:p>
          <a:p>
            <a:pPr defTabSz="914400">
              <a:defRPr sz="10000" b="1" i="1">
                <a:solidFill>
                  <a:srgbClr val="B2322E"/>
                </a:solidFill>
              </a:defRPr>
            </a:pPr>
            <a:r>
              <a:rPr dirty="0">
                <a:effectLst>
                  <a:outerShdw blurRad="38100" dist="38100" dir="2700000" algn="tl">
                    <a:srgbClr val="000000">
                      <a:alpha val="43137"/>
                    </a:srgbClr>
                  </a:outerShdw>
                </a:effectLst>
              </a:rPr>
              <a:t>Thank You for Joining Us!</a:t>
            </a:r>
          </a:p>
        </p:txBody>
      </p:sp>
      <p:pic>
        <p:nvPicPr>
          <p:cNvPr id="194" name="CDNLA-show-dc-gaylord-natl-dome-2024-logo.png" descr="CDNLA-show-dc-gaylord-natl-dome-2024-logo.png"/>
          <p:cNvPicPr>
            <a:picLocks noChangeAspect="1"/>
          </p:cNvPicPr>
          <p:nvPr/>
        </p:nvPicPr>
        <p:blipFill>
          <a:blip r:embed="rId3"/>
          <a:stretch>
            <a:fillRect/>
          </a:stretch>
        </p:blipFill>
        <p:spPr>
          <a:xfrm>
            <a:off x="3627225" y="3267445"/>
            <a:ext cx="17129550" cy="3119382"/>
          </a:xfrm>
          <a:prstGeom prst="rect">
            <a:avLst/>
          </a:prstGeom>
          <a:ln w="12700">
            <a:miter lim="400000"/>
          </a:ln>
        </p:spPr>
      </p:pic>
      <p:pic>
        <p:nvPicPr>
          <p:cNvPr id="195" name="starry-background_short.jpg" descr="starry-background_short.jpg"/>
          <p:cNvPicPr>
            <a:picLocks noChangeAspect="1"/>
          </p:cNvPicPr>
          <p:nvPr/>
        </p:nvPicPr>
        <p:blipFill>
          <a:blip r:embed="rId4"/>
          <a:srcRect t="11155" b="76019"/>
          <a:stretch>
            <a:fillRect/>
          </a:stretch>
        </p:blipFill>
        <p:spPr>
          <a:xfrm rot="10800000" flipH="1">
            <a:off x="-2514" y="11659850"/>
            <a:ext cx="24389028" cy="2080606"/>
          </a:xfrm>
          <a:prstGeom prst="rect">
            <a:avLst/>
          </a:prstGeom>
          <a:ln w="12700">
            <a:miter lim="400000"/>
          </a:ln>
        </p:spPr>
      </p:pic>
      <p:sp>
        <p:nvSpPr>
          <p:cNvPr id="196" name="Platinum Sponsors"/>
          <p:cNvSpPr txBox="1"/>
          <p:nvPr/>
        </p:nvSpPr>
        <p:spPr>
          <a:xfrm>
            <a:off x="17132901" y="12458945"/>
            <a:ext cx="4753159" cy="4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b="1" i="1">
                <a:solidFill>
                  <a:srgbClr val="173D6D"/>
                </a:solidFill>
                <a:latin typeface="Lato-Black"/>
                <a:ea typeface="Lato-Black"/>
                <a:cs typeface="Lato-Black"/>
                <a:sym typeface="Lato-Black"/>
              </a:defRPr>
            </a:lvl1pPr>
          </a:lstStyle>
          <a:p>
            <a:r>
              <a:t>Coffee Sponsor</a:t>
            </a:r>
          </a:p>
        </p:txBody>
      </p:sp>
      <p:pic>
        <p:nvPicPr>
          <p:cNvPr id="197" name="Buffalo-Limo-Logo-17-logo-tag-BW.png" descr="Buffalo-Limo-Logo-17-logo-tag-BW.png"/>
          <p:cNvPicPr>
            <a:picLocks noChangeAspect="1"/>
          </p:cNvPicPr>
          <p:nvPr/>
        </p:nvPicPr>
        <p:blipFill>
          <a:blip r:embed="rId5"/>
          <a:srcRect l="8900" r="8900"/>
          <a:stretch>
            <a:fillRect/>
          </a:stretch>
        </p:blipFill>
        <p:spPr>
          <a:xfrm>
            <a:off x="21003583" y="11808870"/>
            <a:ext cx="2220885" cy="1801247"/>
          </a:xfrm>
          <a:prstGeom prst="rect">
            <a:avLst/>
          </a:prstGeom>
          <a:ln w="12700">
            <a:miter lim="400000"/>
          </a:ln>
        </p:spPr>
      </p:pic>
      <p:sp>
        <p:nvSpPr>
          <p:cNvPr id="198" name="Platinum Sponsors"/>
          <p:cNvSpPr txBox="1"/>
          <p:nvPr/>
        </p:nvSpPr>
        <p:spPr>
          <a:xfrm>
            <a:off x="-333117" y="12458945"/>
            <a:ext cx="4753158" cy="4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b="1" i="1">
                <a:solidFill>
                  <a:srgbClr val="173D6D"/>
                </a:solidFill>
                <a:latin typeface="Lato-Black"/>
                <a:ea typeface="Lato-Black"/>
                <a:cs typeface="Lato-Black"/>
                <a:sym typeface="Lato-Black"/>
              </a:defRPr>
            </a:lvl1pPr>
          </a:lstStyle>
          <a:p>
            <a:r>
              <a:t>AV Sponsor</a:t>
            </a:r>
          </a:p>
        </p:txBody>
      </p:sp>
      <p:pic>
        <p:nvPicPr>
          <p:cNvPr id="199" name="02 LA-Stacked_Logo-Dark1.png" descr="02 LA-Stacked_Logo-Dark1.png"/>
          <p:cNvPicPr>
            <a:picLocks noChangeAspect="1"/>
          </p:cNvPicPr>
          <p:nvPr/>
        </p:nvPicPr>
        <p:blipFill>
          <a:blip r:embed="rId6"/>
          <a:stretch>
            <a:fillRect/>
          </a:stretch>
        </p:blipFill>
        <p:spPr>
          <a:xfrm>
            <a:off x="3356682" y="11989061"/>
            <a:ext cx="2200993" cy="1459667"/>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Box 1"/>
          <p:cNvSpPr txBox="1"/>
          <p:nvPr/>
        </p:nvSpPr>
        <p:spPr>
          <a:xfrm>
            <a:off x="1959429" y="1386960"/>
            <a:ext cx="20233729" cy="4247313"/>
          </a:xfrm>
          <a:prstGeom prst="rect">
            <a:avLst/>
          </a:prstGeom>
          <a:ln w="76200">
            <a:solidFill>
              <a:schemeClr val="tx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defTabSz="914400">
              <a:defRPr sz="10000" b="1">
                <a:solidFill>
                  <a:srgbClr val="B2322E"/>
                </a:solidFill>
              </a:defRPr>
            </a:pPr>
            <a:r>
              <a:rPr lang="en-US" sz="9000" dirty="0">
                <a:effectLst>
                  <a:outerShdw blurRad="38100" dist="38100" dir="2700000" algn="tl">
                    <a:srgbClr val="000000">
                      <a:alpha val="43137"/>
                    </a:srgbClr>
                  </a:outerShdw>
                </a:effectLst>
              </a:rPr>
              <a:t>Roundtable: Become a </a:t>
            </a:r>
          </a:p>
          <a:p>
            <a:pPr defTabSz="914400">
              <a:defRPr sz="10000" b="1">
                <a:solidFill>
                  <a:srgbClr val="B2322E"/>
                </a:solidFill>
              </a:defRPr>
            </a:pPr>
            <a:r>
              <a:rPr lang="en-US" sz="9000" dirty="0">
                <a:effectLst>
                  <a:outerShdw blurRad="38100" dist="38100" dir="2700000" algn="tl">
                    <a:srgbClr val="000000">
                      <a:alpha val="43137"/>
                    </a:srgbClr>
                  </a:outerShdw>
                </a:effectLst>
              </a:rPr>
              <a:t>Super Salesperson in Retail Ground Transportation</a:t>
            </a:r>
            <a:endParaRPr sz="9000" dirty="0">
              <a:effectLst>
                <a:outerShdw blurRad="38100" dist="38100" dir="2700000" algn="tl">
                  <a:srgbClr val="000000">
                    <a:alpha val="43137"/>
                  </a:srgbClr>
                </a:outerShdw>
              </a:effectLst>
            </a:endParaRPr>
          </a:p>
        </p:txBody>
      </p:sp>
      <p:sp>
        <p:nvSpPr>
          <p:cNvPr id="156" name="TextBox 2"/>
          <p:cNvSpPr txBox="1"/>
          <p:nvPr/>
        </p:nvSpPr>
        <p:spPr>
          <a:xfrm>
            <a:off x="2651760" y="7268520"/>
            <a:ext cx="19541398" cy="34778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defTabSz="914400">
              <a:defRPr sz="6000" b="1" i="1">
                <a:solidFill>
                  <a:srgbClr val="173D6D"/>
                </a:solidFill>
              </a:defRPr>
            </a:pPr>
            <a:r>
              <a:rPr lang="en-US" sz="5500" dirty="0"/>
              <a:t>Moderators:</a:t>
            </a:r>
          </a:p>
          <a:p>
            <a:pPr defTabSz="914400">
              <a:defRPr sz="6000" b="1" i="1">
                <a:solidFill>
                  <a:srgbClr val="173D6D"/>
                </a:solidFill>
              </a:defRPr>
            </a:pPr>
            <a:r>
              <a:rPr lang="en-US" sz="5500" dirty="0"/>
              <a:t>Moe </a:t>
            </a:r>
            <a:r>
              <a:rPr lang="en-US" sz="5500" dirty="0" err="1"/>
              <a:t>Bouayad</a:t>
            </a:r>
            <a:r>
              <a:rPr lang="en-US" sz="5500" dirty="0"/>
              <a:t> of Crown Worldwide</a:t>
            </a:r>
            <a:endParaRPr sz="5500" dirty="0"/>
          </a:p>
          <a:p>
            <a:pPr defTabSz="914400">
              <a:defRPr sz="6000" b="1" i="1">
                <a:solidFill>
                  <a:srgbClr val="173D6D"/>
                </a:solidFill>
              </a:defRPr>
            </a:pPr>
            <a:r>
              <a:rPr lang="en-US" sz="5500" dirty="0"/>
              <a:t>Karl Guenther of Statement Limousine </a:t>
            </a:r>
          </a:p>
          <a:p>
            <a:pPr defTabSz="914400">
              <a:defRPr sz="6000" b="1" i="1">
                <a:solidFill>
                  <a:srgbClr val="173D6D"/>
                </a:solidFill>
              </a:defRPr>
            </a:pPr>
            <a:r>
              <a:rPr lang="en-US" sz="5500" dirty="0"/>
              <a:t>Doug Schwartz of Executive Ground Transportation</a:t>
            </a:r>
            <a:endParaRPr sz="5500" dirty="0"/>
          </a:p>
        </p:txBody>
      </p:sp>
      <p:pic>
        <p:nvPicPr>
          <p:cNvPr id="157" name="starry-background_short.jpg" descr="starry-background_short.jpg"/>
          <p:cNvPicPr>
            <a:picLocks noChangeAspect="1"/>
          </p:cNvPicPr>
          <p:nvPr/>
        </p:nvPicPr>
        <p:blipFill>
          <a:blip r:embed="rId2"/>
          <a:srcRect t="11155" b="76019"/>
          <a:stretch>
            <a:fillRect/>
          </a:stretch>
        </p:blipFill>
        <p:spPr>
          <a:xfrm rot="10800000" flipH="1">
            <a:off x="-2514" y="11659850"/>
            <a:ext cx="24389028" cy="2080606"/>
          </a:xfrm>
          <a:prstGeom prst="rect">
            <a:avLst/>
          </a:prstGeom>
          <a:ln w="12700">
            <a:miter lim="400000"/>
          </a:ln>
        </p:spPr>
      </p:pic>
      <p:pic>
        <p:nvPicPr>
          <p:cNvPr id="158" name="CDNLA-show-dc-gaylord-natl-dome-2024-logo.png" descr="CDNLA-show-dc-gaylord-natl-dome-2024-logo.png"/>
          <p:cNvPicPr>
            <a:picLocks noChangeAspect="1"/>
          </p:cNvPicPr>
          <p:nvPr/>
        </p:nvPicPr>
        <p:blipFill>
          <a:blip r:embed="rId3"/>
          <a:stretch>
            <a:fillRect/>
          </a:stretch>
        </p:blipFill>
        <p:spPr>
          <a:xfrm>
            <a:off x="8397309" y="12018522"/>
            <a:ext cx="7589302" cy="1382052"/>
          </a:xfrm>
          <a:prstGeom prst="rect">
            <a:avLst/>
          </a:prstGeom>
          <a:ln w="12700">
            <a:miter lim="400000"/>
          </a:ln>
        </p:spPr>
      </p:pic>
      <p:sp>
        <p:nvSpPr>
          <p:cNvPr id="159" name="Platinum Sponsors"/>
          <p:cNvSpPr txBox="1"/>
          <p:nvPr/>
        </p:nvSpPr>
        <p:spPr>
          <a:xfrm>
            <a:off x="17132901" y="12458945"/>
            <a:ext cx="4753159" cy="4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b="1" i="1">
                <a:solidFill>
                  <a:srgbClr val="173D6D"/>
                </a:solidFill>
                <a:latin typeface="Lato-Black"/>
                <a:ea typeface="Lato-Black"/>
                <a:cs typeface="Lato-Black"/>
                <a:sym typeface="Lato-Black"/>
              </a:defRPr>
            </a:lvl1pPr>
          </a:lstStyle>
          <a:p>
            <a:r>
              <a:t>Coffee Sponsor</a:t>
            </a:r>
          </a:p>
        </p:txBody>
      </p:sp>
      <p:pic>
        <p:nvPicPr>
          <p:cNvPr id="160" name="Buffalo-Limo-Logo-17-logo-tag-BW.png" descr="Buffalo-Limo-Logo-17-logo-tag-BW.png"/>
          <p:cNvPicPr>
            <a:picLocks noChangeAspect="1"/>
          </p:cNvPicPr>
          <p:nvPr/>
        </p:nvPicPr>
        <p:blipFill>
          <a:blip r:embed="rId4"/>
          <a:srcRect l="8900" r="8900"/>
          <a:stretch>
            <a:fillRect/>
          </a:stretch>
        </p:blipFill>
        <p:spPr>
          <a:xfrm>
            <a:off x="21003583" y="11808870"/>
            <a:ext cx="2220885" cy="1801247"/>
          </a:xfrm>
          <a:prstGeom prst="rect">
            <a:avLst/>
          </a:prstGeom>
          <a:ln w="12700">
            <a:miter lim="400000"/>
          </a:ln>
        </p:spPr>
      </p:pic>
      <p:sp>
        <p:nvSpPr>
          <p:cNvPr id="161" name="Platinum Sponsors"/>
          <p:cNvSpPr txBox="1"/>
          <p:nvPr/>
        </p:nvSpPr>
        <p:spPr>
          <a:xfrm>
            <a:off x="-333117" y="12458945"/>
            <a:ext cx="4753158" cy="4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b="1" i="1">
                <a:solidFill>
                  <a:srgbClr val="173D6D"/>
                </a:solidFill>
                <a:latin typeface="Lato-Black"/>
                <a:ea typeface="Lato-Black"/>
                <a:cs typeface="Lato-Black"/>
                <a:sym typeface="Lato-Black"/>
              </a:defRPr>
            </a:lvl1pPr>
          </a:lstStyle>
          <a:p>
            <a:r>
              <a:t>AV Sponsor</a:t>
            </a:r>
          </a:p>
        </p:txBody>
      </p:sp>
      <p:pic>
        <p:nvPicPr>
          <p:cNvPr id="162" name="02 LA-Stacked_Logo-Dark1.png" descr="02 LA-Stacked_Logo-Dark1.png"/>
          <p:cNvPicPr>
            <a:picLocks noChangeAspect="1"/>
          </p:cNvPicPr>
          <p:nvPr/>
        </p:nvPicPr>
        <p:blipFill>
          <a:blip r:embed="rId5"/>
          <a:stretch>
            <a:fillRect/>
          </a:stretch>
        </p:blipFill>
        <p:spPr>
          <a:xfrm>
            <a:off x="3356682" y="11989061"/>
            <a:ext cx="2200993" cy="1459667"/>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starry-background_short1.jpg" descr="starry-background_short1.jpg"/>
          <p:cNvPicPr>
            <a:picLocks noChangeAspect="1"/>
          </p:cNvPicPr>
          <p:nvPr/>
        </p:nvPicPr>
        <p:blipFill>
          <a:blip r:embed="rId2"/>
          <a:srcRect l="3763" t="14220" r="3763" b="7577"/>
          <a:stretch>
            <a:fillRect/>
          </a:stretch>
        </p:blipFill>
        <p:spPr>
          <a:xfrm>
            <a:off x="-42533" y="-24458"/>
            <a:ext cx="24469067" cy="13764915"/>
          </a:xfrm>
          <a:prstGeom prst="rect">
            <a:avLst/>
          </a:prstGeom>
          <a:ln w="12700">
            <a:miter lim="400000"/>
          </a:ln>
        </p:spPr>
      </p:pic>
      <p:sp>
        <p:nvSpPr>
          <p:cNvPr id="165" name="TextBox 1"/>
          <p:cNvSpPr txBox="1"/>
          <p:nvPr/>
        </p:nvSpPr>
        <p:spPr>
          <a:xfrm>
            <a:off x="4311586" y="1679749"/>
            <a:ext cx="15760829" cy="3139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914400">
              <a:defRPr sz="10000" b="1">
                <a:solidFill>
                  <a:srgbClr val="B2322E"/>
                </a:solidFill>
              </a:defRPr>
            </a:lvl1pPr>
          </a:lstStyle>
          <a:p>
            <a:r>
              <a:rPr dirty="0">
                <a:effectLst>
                  <a:outerShdw blurRad="38100" dist="38100" dir="2700000" algn="tl">
                    <a:srgbClr val="000000">
                      <a:alpha val="43137"/>
                    </a:srgbClr>
                  </a:outerShdw>
                </a:effectLst>
              </a:rPr>
              <a:t>Welcome &amp; Thank You to Our Sponsors</a:t>
            </a:r>
          </a:p>
        </p:txBody>
      </p:sp>
      <p:sp>
        <p:nvSpPr>
          <p:cNvPr id="166" name="Gold Sponsors"/>
          <p:cNvSpPr txBox="1"/>
          <p:nvPr/>
        </p:nvSpPr>
        <p:spPr>
          <a:xfrm>
            <a:off x="4061097" y="5476519"/>
            <a:ext cx="7128955"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000" b="1" i="1">
                <a:solidFill>
                  <a:srgbClr val="173D6D"/>
                </a:solidFill>
                <a:latin typeface="Lato-Black"/>
                <a:ea typeface="Lato-Black"/>
                <a:cs typeface="Lato-Black"/>
                <a:sym typeface="Lato-Black"/>
              </a:defRPr>
            </a:lvl1pPr>
          </a:lstStyle>
          <a:p>
            <a:r>
              <a:t>AV Sponsor</a:t>
            </a:r>
          </a:p>
        </p:txBody>
      </p:sp>
      <p:pic>
        <p:nvPicPr>
          <p:cNvPr id="167" name="LimoAnywhere-stacked-Logo-Dark1.jpg" descr="LimoAnywhere-stacked-Logo-Dark1.jpg"/>
          <p:cNvPicPr>
            <a:picLocks noChangeAspect="1"/>
          </p:cNvPicPr>
          <p:nvPr/>
        </p:nvPicPr>
        <p:blipFill>
          <a:blip r:embed="rId3"/>
          <a:srcRect/>
          <a:stretch>
            <a:fillRect/>
          </a:stretch>
        </p:blipFill>
        <p:spPr>
          <a:xfrm>
            <a:off x="4931649" y="7239996"/>
            <a:ext cx="5387893" cy="3579956"/>
          </a:xfrm>
          <a:prstGeom prst="rect">
            <a:avLst/>
          </a:prstGeom>
          <a:ln w="12700">
            <a:miter lim="400000"/>
          </a:ln>
        </p:spPr>
      </p:pic>
      <p:pic>
        <p:nvPicPr>
          <p:cNvPr id="168" name="red-strips.png" descr="red-strips.png"/>
          <p:cNvPicPr>
            <a:picLocks noChangeAspect="1"/>
          </p:cNvPicPr>
          <p:nvPr/>
        </p:nvPicPr>
        <p:blipFill>
          <a:blip r:embed="rId4"/>
          <a:srcRect r="30844" b="48405"/>
          <a:stretch>
            <a:fillRect/>
          </a:stretch>
        </p:blipFill>
        <p:spPr>
          <a:xfrm>
            <a:off x="14897490" y="6677697"/>
            <a:ext cx="9485319" cy="7076762"/>
          </a:xfrm>
          <a:prstGeom prst="rect">
            <a:avLst/>
          </a:prstGeom>
          <a:ln w="12700">
            <a:miter lim="400000"/>
          </a:ln>
        </p:spPr>
      </p:pic>
      <p:pic>
        <p:nvPicPr>
          <p:cNvPr id="169" name="red-strips.png" descr="red-strips.png"/>
          <p:cNvPicPr>
            <a:picLocks noChangeAspect="1"/>
          </p:cNvPicPr>
          <p:nvPr/>
        </p:nvPicPr>
        <p:blipFill>
          <a:blip r:embed="rId4"/>
          <a:srcRect r="30844" b="48405"/>
          <a:stretch>
            <a:fillRect/>
          </a:stretch>
        </p:blipFill>
        <p:spPr>
          <a:xfrm flipH="1">
            <a:off x="-32738" y="6677697"/>
            <a:ext cx="9485319" cy="7076762"/>
          </a:xfrm>
          <a:prstGeom prst="rect">
            <a:avLst/>
          </a:prstGeom>
          <a:ln w="12700">
            <a:miter lim="400000"/>
          </a:ln>
        </p:spPr>
      </p:pic>
      <p:sp>
        <p:nvSpPr>
          <p:cNvPr id="170" name="Gold Sponsors"/>
          <p:cNvSpPr txBox="1"/>
          <p:nvPr/>
        </p:nvSpPr>
        <p:spPr>
          <a:xfrm>
            <a:off x="13193949" y="5476519"/>
            <a:ext cx="7128955"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000" b="1" i="1">
                <a:solidFill>
                  <a:srgbClr val="173D6D"/>
                </a:solidFill>
                <a:latin typeface="Lato-Black"/>
                <a:ea typeface="Lato-Black"/>
                <a:cs typeface="Lato-Black"/>
                <a:sym typeface="Lato-Black"/>
              </a:defRPr>
            </a:lvl1pPr>
          </a:lstStyle>
          <a:p>
            <a:r>
              <a:t>Coffee Sponsors</a:t>
            </a:r>
          </a:p>
        </p:txBody>
      </p:sp>
      <p:pic>
        <p:nvPicPr>
          <p:cNvPr id="171" name="Buffalo-Limo-Logo-17-logo-tag-BW.png" descr="Buffalo-Limo-Logo-17-logo-tag-BW.png"/>
          <p:cNvPicPr>
            <a:picLocks noChangeAspect="1"/>
          </p:cNvPicPr>
          <p:nvPr/>
        </p:nvPicPr>
        <p:blipFill>
          <a:blip r:embed="rId5"/>
          <a:srcRect l="8900" r="8900"/>
          <a:stretch>
            <a:fillRect/>
          </a:stretch>
        </p:blipFill>
        <p:spPr>
          <a:xfrm>
            <a:off x="14064502" y="6845051"/>
            <a:ext cx="5387892" cy="4369846"/>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
          <p:cNvSpPr txBox="1"/>
          <p:nvPr/>
        </p:nvSpPr>
        <p:spPr>
          <a:xfrm>
            <a:off x="2042158" y="774454"/>
            <a:ext cx="22341841" cy="1569656"/>
          </a:xfrm>
          <a:prstGeom prst="rect">
            <a:avLst/>
          </a:prstGeom>
          <a:gradFill flip="none" rotWithShape="1">
            <a:gsLst>
              <a:gs pos="0">
                <a:srgbClr val="C2262A">
                  <a:shade val="30000"/>
                  <a:satMod val="115000"/>
                </a:srgbClr>
              </a:gs>
              <a:gs pos="50000">
                <a:srgbClr val="C2262A">
                  <a:shade val="67500"/>
                  <a:satMod val="115000"/>
                </a:srgbClr>
              </a:gs>
              <a:gs pos="100000">
                <a:srgbClr val="C2262A">
                  <a:shade val="100000"/>
                  <a:satMod val="115000"/>
                </a:srgbClr>
              </a:gs>
            </a:gsLst>
            <a:lin ang="16200000" scaled="1"/>
            <a:tileRect/>
          </a:gradFill>
          <a:ln w="5715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l" defTabSz="914400">
              <a:defRPr sz="7500" b="1">
                <a:solidFill>
                  <a:srgbClr val="B2322E"/>
                </a:solidFill>
              </a:defRPr>
            </a:lvl1pPr>
          </a:lstStyle>
          <a:p>
            <a:r>
              <a:rPr lang="en-US" sz="9600" dirty="0">
                <a:effectLst>
                  <a:outerShdw blurRad="38100" dist="38100" dir="2700000" algn="tl">
                    <a:srgbClr val="000000">
                      <a:alpha val="43137"/>
                    </a:srgbClr>
                  </a:outerShdw>
                </a:effectLst>
              </a:rPr>
              <a:t>	</a:t>
            </a:r>
            <a:r>
              <a:rPr lang="en-US" sz="9600" dirty="0">
                <a:solidFill>
                  <a:schemeClr val="bg1"/>
                </a:solidFill>
                <a:effectLst>
                  <a:outerShdw blurRad="38100" dist="38100" dir="2700000" algn="tl">
                    <a:srgbClr val="000000">
                      <a:alpha val="43137"/>
                    </a:srgbClr>
                  </a:outerShdw>
                </a:effectLst>
              </a:rPr>
              <a:t>	Question #1</a:t>
            </a:r>
            <a:endParaRPr sz="9600" dirty="0">
              <a:solidFill>
                <a:schemeClr val="bg1"/>
              </a:solidFill>
              <a:effectLst>
                <a:outerShdw blurRad="38100" dist="38100" dir="2700000" algn="tl">
                  <a:srgbClr val="000000">
                    <a:alpha val="43137"/>
                  </a:srgbClr>
                </a:outerShdw>
              </a:effectLst>
            </a:endParaRPr>
          </a:p>
        </p:txBody>
      </p:sp>
      <p:sp>
        <p:nvSpPr>
          <p:cNvPr id="174" name="TextBox 2"/>
          <p:cNvSpPr txBox="1"/>
          <p:nvPr/>
        </p:nvSpPr>
        <p:spPr>
          <a:xfrm>
            <a:off x="2042159" y="3873467"/>
            <a:ext cx="20299680" cy="4708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l" defTabSz="914400">
              <a:buSzPct val="123000"/>
              <a:defRPr sz="5000">
                <a:solidFill>
                  <a:srgbClr val="173D6D"/>
                </a:solidFill>
              </a:defRPr>
            </a:pPr>
            <a:r>
              <a:rPr lang="en-US" sz="6000" b="1" dirty="0"/>
              <a:t>What advanced sales techniques have you implemented to create deeper customer engagement in the highly competitive retail ground transportation market, and how do you tailor these strategies for different client profiles?</a:t>
            </a:r>
            <a:endParaRPr lang="en-US" sz="4400" dirty="0"/>
          </a:p>
        </p:txBody>
      </p:sp>
      <p:pic>
        <p:nvPicPr>
          <p:cNvPr id="175" name="starry-background_short.jpg" descr="starry-background_short.jpg"/>
          <p:cNvPicPr>
            <a:picLocks noChangeAspect="1"/>
          </p:cNvPicPr>
          <p:nvPr/>
        </p:nvPicPr>
        <p:blipFill>
          <a:blip r:embed="rId2"/>
          <a:srcRect t="11155" b="76019"/>
          <a:stretch>
            <a:fillRect/>
          </a:stretch>
        </p:blipFill>
        <p:spPr>
          <a:xfrm rot="10800000" flipH="1">
            <a:off x="-2514" y="11659850"/>
            <a:ext cx="24389028" cy="2080606"/>
          </a:xfrm>
          <a:prstGeom prst="rect">
            <a:avLst/>
          </a:prstGeom>
          <a:ln w="12700">
            <a:miter lim="400000"/>
          </a:ln>
        </p:spPr>
      </p:pic>
      <p:pic>
        <p:nvPicPr>
          <p:cNvPr id="176" name="CDNLA-show-dc-gaylord-natl-dome-2024-logo.png" descr="CDNLA-show-dc-gaylord-natl-dome-2024-logo.png"/>
          <p:cNvPicPr>
            <a:picLocks noChangeAspect="1"/>
          </p:cNvPicPr>
          <p:nvPr/>
        </p:nvPicPr>
        <p:blipFill>
          <a:blip r:embed="rId3"/>
          <a:stretch>
            <a:fillRect/>
          </a:stretch>
        </p:blipFill>
        <p:spPr>
          <a:xfrm>
            <a:off x="15571231" y="12018522"/>
            <a:ext cx="7589301" cy="1382052"/>
          </a:xfrm>
          <a:prstGeom prst="rect">
            <a:avLst/>
          </a:prstGeom>
          <a:ln w="12700">
            <a:miter lim="400000"/>
          </a:ln>
        </p:spPr>
      </p:pic>
      <p:sp>
        <p:nvSpPr>
          <p:cNvPr id="177" name="Platinum Sponsors"/>
          <p:cNvSpPr txBox="1"/>
          <p:nvPr/>
        </p:nvSpPr>
        <p:spPr>
          <a:xfrm>
            <a:off x="-333117" y="12458945"/>
            <a:ext cx="4753158" cy="4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b="1" i="1">
                <a:solidFill>
                  <a:srgbClr val="173D6D"/>
                </a:solidFill>
                <a:latin typeface="Lato-Black"/>
                <a:ea typeface="Lato-Black"/>
                <a:cs typeface="Lato-Black"/>
                <a:sym typeface="Lato-Black"/>
              </a:defRPr>
            </a:lvl1pPr>
          </a:lstStyle>
          <a:p>
            <a:r>
              <a:t>AV Sponsor</a:t>
            </a:r>
          </a:p>
        </p:txBody>
      </p:sp>
      <p:pic>
        <p:nvPicPr>
          <p:cNvPr id="178" name="02 LA-Stacked_Logo-Dark1.png" descr="02 LA-Stacked_Logo-Dark1.png"/>
          <p:cNvPicPr>
            <a:picLocks noChangeAspect="1"/>
          </p:cNvPicPr>
          <p:nvPr/>
        </p:nvPicPr>
        <p:blipFill>
          <a:blip r:embed="rId4"/>
          <a:stretch>
            <a:fillRect/>
          </a:stretch>
        </p:blipFill>
        <p:spPr>
          <a:xfrm>
            <a:off x="3356682" y="11989061"/>
            <a:ext cx="2200993" cy="1459667"/>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
          <p:cNvSpPr txBox="1"/>
          <p:nvPr/>
        </p:nvSpPr>
        <p:spPr>
          <a:xfrm>
            <a:off x="2042160" y="774454"/>
            <a:ext cx="22341840" cy="1569656"/>
          </a:xfrm>
          <a:prstGeom prst="rect">
            <a:avLst/>
          </a:prstGeom>
          <a:gradFill flip="none" rotWithShape="1">
            <a:gsLst>
              <a:gs pos="0">
                <a:srgbClr val="C2262A">
                  <a:shade val="30000"/>
                  <a:satMod val="115000"/>
                </a:srgbClr>
              </a:gs>
              <a:gs pos="50000">
                <a:srgbClr val="C2262A">
                  <a:shade val="67500"/>
                  <a:satMod val="115000"/>
                </a:srgbClr>
              </a:gs>
              <a:gs pos="100000">
                <a:srgbClr val="C2262A">
                  <a:shade val="100000"/>
                  <a:satMod val="115000"/>
                </a:srgbClr>
              </a:gs>
            </a:gsLst>
            <a:lin ang="16200000" scaled="1"/>
            <a:tileRect/>
          </a:gradFill>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l" defTabSz="914400">
              <a:defRPr sz="7500" b="1">
                <a:solidFill>
                  <a:srgbClr val="B2322E"/>
                </a:solidFill>
              </a:defRPr>
            </a:lvl1pPr>
          </a:lstStyle>
          <a:p>
            <a:r>
              <a:rPr lang="en-US" sz="9600" dirty="0">
                <a:solidFill>
                  <a:schemeClr val="bg1"/>
                </a:solidFill>
                <a:effectLst>
                  <a:outerShdw blurRad="38100" dist="38100" dir="2700000" algn="tl">
                    <a:srgbClr val="000000">
                      <a:alpha val="43137"/>
                    </a:srgbClr>
                  </a:outerShdw>
                </a:effectLst>
              </a:rPr>
              <a:t>		Question #2</a:t>
            </a:r>
            <a:endParaRPr sz="9600" dirty="0">
              <a:solidFill>
                <a:schemeClr val="bg1"/>
              </a:solidFill>
              <a:effectLst>
                <a:outerShdw blurRad="38100" dist="38100" dir="2700000" algn="tl">
                  <a:srgbClr val="000000">
                    <a:alpha val="43137"/>
                  </a:srgbClr>
                </a:outerShdw>
              </a:effectLst>
            </a:endParaRPr>
          </a:p>
        </p:txBody>
      </p:sp>
      <p:sp>
        <p:nvSpPr>
          <p:cNvPr id="174" name="TextBox 2"/>
          <p:cNvSpPr txBox="1"/>
          <p:nvPr/>
        </p:nvSpPr>
        <p:spPr>
          <a:xfrm>
            <a:off x="2042159" y="3873467"/>
            <a:ext cx="20299679" cy="4708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l" defTabSz="914400">
              <a:buSzPct val="123000"/>
              <a:defRPr sz="5000">
                <a:solidFill>
                  <a:srgbClr val="173D6D"/>
                </a:solidFill>
              </a:defRPr>
            </a:pPr>
            <a:r>
              <a:rPr lang="en-US" sz="6000" b="1" dirty="0"/>
              <a:t>In an industry where differentiation is key, how do you position your ground transportation services as the ideal solution for your clients' unique challenges, and what has been your biggest breakthrough in standing out from competitors?</a:t>
            </a:r>
          </a:p>
        </p:txBody>
      </p:sp>
      <p:pic>
        <p:nvPicPr>
          <p:cNvPr id="175" name="starry-background_short.jpg" descr="starry-background_short.jpg"/>
          <p:cNvPicPr>
            <a:picLocks noChangeAspect="1"/>
          </p:cNvPicPr>
          <p:nvPr/>
        </p:nvPicPr>
        <p:blipFill>
          <a:blip r:embed="rId2"/>
          <a:srcRect t="11155" b="76019"/>
          <a:stretch>
            <a:fillRect/>
          </a:stretch>
        </p:blipFill>
        <p:spPr>
          <a:xfrm rot="10800000" flipH="1">
            <a:off x="-2514" y="11659850"/>
            <a:ext cx="24389028" cy="2080606"/>
          </a:xfrm>
          <a:prstGeom prst="rect">
            <a:avLst/>
          </a:prstGeom>
          <a:ln w="12700">
            <a:miter lim="400000"/>
          </a:ln>
        </p:spPr>
      </p:pic>
      <p:pic>
        <p:nvPicPr>
          <p:cNvPr id="176" name="CDNLA-show-dc-gaylord-natl-dome-2024-logo.png" descr="CDNLA-show-dc-gaylord-natl-dome-2024-logo.png"/>
          <p:cNvPicPr>
            <a:picLocks noChangeAspect="1"/>
          </p:cNvPicPr>
          <p:nvPr/>
        </p:nvPicPr>
        <p:blipFill>
          <a:blip r:embed="rId3"/>
          <a:stretch>
            <a:fillRect/>
          </a:stretch>
        </p:blipFill>
        <p:spPr>
          <a:xfrm>
            <a:off x="15571231" y="12018522"/>
            <a:ext cx="7589301" cy="1382052"/>
          </a:xfrm>
          <a:prstGeom prst="rect">
            <a:avLst/>
          </a:prstGeom>
          <a:ln w="12700">
            <a:miter lim="400000"/>
          </a:ln>
        </p:spPr>
      </p:pic>
      <p:sp>
        <p:nvSpPr>
          <p:cNvPr id="177" name="Platinum Sponsors"/>
          <p:cNvSpPr txBox="1"/>
          <p:nvPr/>
        </p:nvSpPr>
        <p:spPr>
          <a:xfrm>
            <a:off x="-333117" y="12458945"/>
            <a:ext cx="4753158"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b="1" i="1">
                <a:solidFill>
                  <a:srgbClr val="173D6D"/>
                </a:solidFill>
                <a:latin typeface="Lato-Black"/>
                <a:ea typeface="Lato-Black"/>
                <a:cs typeface="Lato-Black"/>
                <a:sym typeface="Lato-Black"/>
              </a:defRPr>
            </a:lvl1pPr>
          </a:lstStyle>
          <a:p>
            <a:r>
              <a:t>AV Sponsor</a:t>
            </a:r>
          </a:p>
        </p:txBody>
      </p:sp>
      <p:pic>
        <p:nvPicPr>
          <p:cNvPr id="178" name="02 LA-Stacked_Logo-Dark1.png" descr="02 LA-Stacked_Logo-Dark1.png"/>
          <p:cNvPicPr>
            <a:picLocks noChangeAspect="1"/>
          </p:cNvPicPr>
          <p:nvPr/>
        </p:nvPicPr>
        <p:blipFill>
          <a:blip r:embed="rId4"/>
          <a:stretch>
            <a:fillRect/>
          </a:stretch>
        </p:blipFill>
        <p:spPr>
          <a:xfrm>
            <a:off x="3356682" y="11989061"/>
            <a:ext cx="2200993" cy="1459667"/>
          </a:xfrm>
          <a:prstGeom prst="rect">
            <a:avLst/>
          </a:prstGeom>
          <a:ln w="12700">
            <a:miter lim="400000"/>
          </a:ln>
        </p:spPr>
      </p:pic>
    </p:spTree>
    <p:extLst>
      <p:ext uri="{BB962C8B-B14F-4D97-AF65-F5344CB8AC3E}">
        <p14:creationId xmlns:p14="http://schemas.microsoft.com/office/powerpoint/2010/main" val="296973297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
          <p:cNvSpPr txBox="1"/>
          <p:nvPr/>
        </p:nvSpPr>
        <p:spPr>
          <a:xfrm>
            <a:off x="2146042" y="774454"/>
            <a:ext cx="22237958" cy="1569656"/>
          </a:xfrm>
          <a:prstGeom prst="rect">
            <a:avLst/>
          </a:prstGeom>
          <a:gradFill flip="none" rotWithShape="1">
            <a:gsLst>
              <a:gs pos="0">
                <a:srgbClr val="C2262A">
                  <a:shade val="30000"/>
                  <a:satMod val="115000"/>
                </a:srgbClr>
              </a:gs>
              <a:gs pos="50000">
                <a:srgbClr val="C2262A">
                  <a:shade val="67500"/>
                  <a:satMod val="115000"/>
                </a:srgbClr>
              </a:gs>
              <a:gs pos="100000">
                <a:srgbClr val="C2262A">
                  <a:shade val="100000"/>
                  <a:satMod val="115000"/>
                </a:srgbClr>
              </a:gs>
            </a:gsLst>
            <a:lin ang="16200000" scaled="1"/>
            <a:tileRect/>
          </a:gradFill>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l" defTabSz="914400">
              <a:defRPr sz="7500" b="1">
                <a:solidFill>
                  <a:srgbClr val="B2322E"/>
                </a:solidFill>
              </a:defRPr>
            </a:lvl1pPr>
          </a:lstStyle>
          <a:p>
            <a:r>
              <a:rPr lang="en-US" sz="9600" dirty="0"/>
              <a:t>		</a:t>
            </a:r>
            <a:r>
              <a:rPr lang="en-US" sz="9600" dirty="0">
                <a:solidFill>
                  <a:schemeClr val="bg1"/>
                </a:solidFill>
                <a:effectLst>
                  <a:outerShdw blurRad="38100" dist="38100" dir="2700000" algn="tl">
                    <a:srgbClr val="000000">
                      <a:alpha val="43137"/>
                    </a:srgbClr>
                  </a:outerShdw>
                </a:effectLst>
              </a:rPr>
              <a:t>Question #3</a:t>
            </a:r>
            <a:endParaRPr sz="9600" dirty="0">
              <a:solidFill>
                <a:schemeClr val="bg1"/>
              </a:solidFill>
              <a:effectLst>
                <a:outerShdw blurRad="38100" dist="38100" dir="2700000" algn="tl">
                  <a:srgbClr val="000000">
                    <a:alpha val="43137"/>
                  </a:srgbClr>
                </a:outerShdw>
              </a:effectLst>
            </a:endParaRPr>
          </a:p>
        </p:txBody>
      </p:sp>
      <p:sp>
        <p:nvSpPr>
          <p:cNvPr id="174" name="TextBox 2"/>
          <p:cNvSpPr txBox="1"/>
          <p:nvPr/>
        </p:nvSpPr>
        <p:spPr>
          <a:xfrm>
            <a:off x="2043462" y="3143205"/>
            <a:ext cx="20299680" cy="6555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l" defTabSz="914400">
              <a:buSzPct val="123000"/>
              <a:defRPr sz="5000">
                <a:solidFill>
                  <a:srgbClr val="173D6D"/>
                </a:solidFill>
              </a:defRPr>
            </a:pPr>
            <a:r>
              <a:rPr lang="en-US" sz="6000" b="1" dirty="0"/>
              <a:t>You receive a call from a potential wedding client looking to transport 50 guests. It's a significant opportunity, but several of your larger vehicles are already booked for other events. Given the importance of this day for the couple, they expect nothing less than flawless service, and you are determined to meet their needs despite the current booking challenges. How?</a:t>
            </a:r>
          </a:p>
        </p:txBody>
      </p:sp>
      <p:pic>
        <p:nvPicPr>
          <p:cNvPr id="175" name="starry-background_short.jpg" descr="starry-background_short.jpg"/>
          <p:cNvPicPr>
            <a:picLocks noChangeAspect="1"/>
          </p:cNvPicPr>
          <p:nvPr/>
        </p:nvPicPr>
        <p:blipFill>
          <a:blip r:embed="rId2"/>
          <a:srcRect t="11155" b="76019"/>
          <a:stretch>
            <a:fillRect/>
          </a:stretch>
        </p:blipFill>
        <p:spPr>
          <a:xfrm rot="10800000" flipH="1">
            <a:off x="-2514" y="11659850"/>
            <a:ext cx="24389028" cy="2080606"/>
          </a:xfrm>
          <a:prstGeom prst="rect">
            <a:avLst/>
          </a:prstGeom>
          <a:ln w="12700">
            <a:miter lim="400000"/>
          </a:ln>
        </p:spPr>
      </p:pic>
      <p:pic>
        <p:nvPicPr>
          <p:cNvPr id="176" name="CDNLA-show-dc-gaylord-natl-dome-2024-logo.png" descr="CDNLA-show-dc-gaylord-natl-dome-2024-logo.png"/>
          <p:cNvPicPr>
            <a:picLocks noChangeAspect="1"/>
          </p:cNvPicPr>
          <p:nvPr/>
        </p:nvPicPr>
        <p:blipFill>
          <a:blip r:embed="rId3"/>
          <a:stretch>
            <a:fillRect/>
          </a:stretch>
        </p:blipFill>
        <p:spPr>
          <a:xfrm>
            <a:off x="15571231" y="12018522"/>
            <a:ext cx="7589301" cy="1382052"/>
          </a:xfrm>
          <a:prstGeom prst="rect">
            <a:avLst/>
          </a:prstGeom>
          <a:ln w="12700">
            <a:miter lim="400000"/>
          </a:ln>
        </p:spPr>
      </p:pic>
      <p:sp>
        <p:nvSpPr>
          <p:cNvPr id="177" name="Platinum Sponsors"/>
          <p:cNvSpPr txBox="1"/>
          <p:nvPr/>
        </p:nvSpPr>
        <p:spPr>
          <a:xfrm>
            <a:off x="-333117" y="12458945"/>
            <a:ext cx="4753158" cy="4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b="1" i="1">
                <a:solidFill>
                  <a:srgbClr val="173D6D"/>
                </a:solidFill>
                <a:latin typeface="Lato-Black"/>
                <a:ea typeface="Lato-Black"/>
                <a:cs typeface="Lato-Black"/>
                <a:sym typeface="Lato-Black"/>
              </a:defRPr>
            </a:lvl1pPr>
          </a:lstStyle>
          <a:p>
            <a:r>
              <a:t>AV Sponsor</a:t>
            </a:r>
          </a:p>
        </p:txBody>
      </p:sp>
      <p:pic>
        <p:nvPicPr>
          <p:cNvPr id="178" name="02 LA-Stacked_Logo-Dark1.png" descr="02 LA-Stacked_Logo-Dark1.png"/>
          <p:cNvPicPr>
            <a:picLocks noChangeAspect="1"/>
          </p:cNvPicPr>
          <p:nvPr/>
        </p:nvPicPr>
        <p:blipFill>
          <a:blip r:embed="rId4"/>
          <a:stretch>
            <a:fillRect/>
          </a:stretch>
        </p:blipFill>
        <p:spPr>
          <a:xfrm>
            <a:off x="3356682" y="11989061"/>
            <a:ext cx="2200993" cy="1459667"/>
          </a:xfrm>
          <a:prstGeom prst="rect">
            <a:avLst/>
          </a:prstGeom>
          <a:ln w="12700">
            <a:miter lim="400000"/>
          </a:ln>
        </p:spPr>
      </p:pic>
    </p:spTree>
    <p:extLst>
      <p:ext uri="{BB962C8B-B14F-4D97-AF65-F5344CB8AC3E}">
        <p14:creationId xmlns:p14="http://schemas.microsoft.com/office/powerpoint/2010/main" val="249598077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
          <p:cNvSpPr txBox="1"/>
          <p:nvPr/>
        </p:nvSpPr>
        <p:spPr>
          <a:xfrm>
            <a:off x="2042160" y="774454"/>
            <a:ext cx="22341840" cy="1569656"/>
          </a:xfrm>
          <a:prstGeom prst="rect">
            <a:avLst/>
          </a:prstGeom>
          <a:gradFill flip="none" rotWithShape="1">
            <a:gsLst>
              <a:gs pos="0">
                <a:srgbClr val="C2262A">
                  <a:shade val="30000"/>
                  <a:satMod val="115000"/>
                </a:srgbClr>
              </a:gs>
              <a:gs pos="50000">
                <a:srgbClr val="C2262A">
                  <a:shade val="67500"/>
                  <a:satMod val="115000"/>
                </a:srgbClr>
              </a:gs>
              <a:gs pos="100000">
                <a:srgbClr val="C2262A">
                  <a:shade val="100000"/>
                  <a:satMod val="115000"/>
                </a:srgbClr>
              </a:gs>
            </a:gsLst>
            <a:lin ang="16200000" scaled="1"/>
            <a:tileRect/>
          </a:gradFill>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l" defTabSz="914400">
              <a:defRPr sz="7500" b="1">
                <a:solidFill>
                  <a:srgbClr val="B2322E"/>
                </a:solidFill>
              </a:defRPr>
            </a:lvl1pPr>
          </a:lstStyle>
          <a:p>
            <a:r>
              <a:rPr lang="en-US" sz="9600" dirty="0">
                <a:solidFill>
                  <a:schemeClr val="bg1"/>
                </a:solidFill>
                <a:effectLst>
                  <a:outerShdw blurRad="38100" dist="38100" dir="2700000" algn="tl">
                    <a:srgbClr val="000000">
                      <a:alpha val="43137"/>
                    </a:srgbClr>
                  </a:outerShdw>
                </a:effectLst>
              </a:rPr>
              <a:t>		Question #4</a:t>
            </a:r>
            <a:endParaRPr sz="9600" dirty="0">
              <a:solidFill>
                <a:schemeClr val="bg1"/>
              </a:solidFill>
              <a:effectLst>
                <a:outerShdw blurRad="38100" dist="38100" dir="2700000" algn="tl">
                  <a:srgbClr val="000000">
                    <a:alpha val="43137"/>
                  </a:srgbClr>
                </a:outerShdw>
              </a:effectLst>
            </a:endParaRPr>
          </a:p>
        </p:txBody>
      </p:sp>
      <p:sp>
        <p:nvSpPr>
          <p:cNvPr id="174" name="TextBox 2"/>
          <p:cNvSpPr txBox="1"/>
          <p:nvPr/>
        </p:nvSpPr>
        <p:spPr>
          <a:xfrm>
            <a:off x="2042159" y="3873467"/>
            <a:ext cx="20299679" cy="4708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l" defTabSz="914400">
              <a:buSzPct val="123000"/>
              <a:defRPr sz="5000">
                <a:solidFill>
                  <a:srgbClr val="173D6D"/>
                </a:solidFill>
              </a:defRPr>
            </a:pPr>
            <a:r>
              <a:rPr lang="en-US" sz="6000" b="1" dirty="0"/>
              <a:t>Have you explored strategic partnerships with other businesses or service providers to enhance your value proposition? If so, what types of partnerships have yielded the highest ROI in terms of client acquisition and brand elevation? </a:t>
            </a:r>
          </a:p>
        </p:txBody>
      </p:sp>
      <p:pic>
        <p:nvPicPr>
          <p:cNvPr id="175" name="starry-background_short.jpg" descr="starry-background_short.jpg"/>
          <p:cNvPicPr>
            <a:picLocks noChangeAspect="1"/>
          </p:cNvPicPr>
          <p:nvPr/>
        </p:nvPicPr>
        <p:blipFill>
          <a:blip r:embed="rId2"/>
          <a:srcRect t="11155" b="76019"/>
          <a:stretch>
            <a:fillRect/>
          </a:stretch>
        </p:blipFill>
        <p:spPr>
          <a:xfrm rot="10800000" flipH="1">
            <a:off x="-2514" y="11659850"/>
            <a:ext cx="24389028" cy="2080606"/>
          </a:xfrm>
          <a:prstGeom prst="rect">
            <a:avLst/>
          </a:prstGeom>
          <a:ln w="12700">
            <a:miter lim="400000"/>
          </a:ln>
        </p:spPr>
      </p:pic>
      <p:pic>
        <p:nvPicPr>
          <p:cNvPr id="176" name="CDNLA-show-dc-gaylord-natl-dome-2024-logo.png" descr="CDNLA-show-dc-gaylord-natl-dome-2024-logo.png"/>
          <p:cNvPicPr>
            <a:picLocks noChangeAspect="1"/>
          </p:cNvPicPr>
          <p:nvPr/>
        </p:nvPicPr>
        <p:blipFill>
          <a:blip r:embed="rId3"/>
          <a:stretch>
            <a:fillRect/>
          </a:stretch>
        </p:blipFill>
        <p:spPr>
          <a:xfrm>
            <a:off x="15571231" y="12018522"/>
            <a:ext cx="7589301" cy="1382052"/>
          </a:xfrm>
          <a:prstGeom prst="rect">
            <a:avLst/>
          </a:prstGeom>
          <a:ln w="12700">
            <a:miter lim="400000"/>
          </a:ln>
        </p:spPr>
      </p:pic>
      <p:sp>
        <p:nvSpPr>
          <p:cNvPr id="177" name="Platinum Sponsors"/>
          <p:cNvSpPr txBox="1"/>
          <p:nvPr/>
        </p:nvSpPr>
        <p:spPr>
          <a:xfrm>
            <a:off x="-333117" y="12458945"/>
            <a:ext cx="4753158"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b="1" i="1">
                <a:solidFill>
                  <a:srgbClr val="173D6D"/>
                </a:solidFill>
                <a:latin typeface="Lato-Black"/>
                <a:ea typeface="Lato-Black"/>
                <a:cs typeface="Lato-Black"/>
                <a:sym typeface="Lato-Black"/>
              </a:defRPr>
            </a:lvl1pPr>
          </a:lstStyle>
          <a:p>
            <a:r>
              <a:t>AV Sponsor</a:t>
            </a:r>
          </a:p>
        </p:txBody>
      </p:sp>
      <p:pic>
        <p:nvPicPr>
          <p:cNvPr id="178" name="02 LA-Stacked_Logo-Dark1.png" descr="02 LA-Stacked_Logo-Dark1.png"/>
          <p:cNvPicPr>
            <a:picLocks noChangeAspect="1"/>
          </p:cNvPicPr>
          <p:nvPr/>
        </p:nvPicPr>
        <p:blipFill>
          <a:blip r:embed="rId4"/>
          <a:stretch>
            <a:fillRect/>
          </a:stretch>
        </p:blipFill>
        <p:spPr>
          <a:xfrm>
            <a:off x="3356682" y="11989061"/>
            <a:ext cx="2200993" cy="1459667"/>
          </a:xfrm>
          <a:prstGeom prst="rect">
            <a:avLst/>
          </a:prstGeom>
          <a:ln w="12700">
            <a:miter lim="400000"/>
          </a:ln>
        </p:spPr>
      </p:pic>
    </p:spTree>
    <p:extLst>
      <p:ext uri="{BB962C8B-B14F-4D97-AF65-F5344CB8AC3E}">
        <p14:creationId xmlns:p14="http://schemas.microsoft.com/office/powerpoint/2010/main" val="148753809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
          <p:cNvSpPr txBox="1"/>
          <p:nvPr/>
        </p:nvSpPr>
        <p:spPr>
          <a:xfrm>
            <a:off x="2042160" y="774454"/>
            <a:ext cx="22341840" cy="1569656"/>
          </a:xfrm>
          <a:prstGeom prst="rect">
            <a:avLst/>
          </a:prstGeom>
          <a:gradFill flip="none" rotWithShape="1">
            <a:gsLst>
              <a:gs pos="0">
                <a:srgbClr val="C2262A">
                  <a:shade val="30000"/>
                  <a:satMod val="115000"/>
                </a:srgbClr>
              </a:gs>
              <a:gs pos="50000">
                <a:srgbClr val="C2262A">
                  <a:shade val="67500"/>
                  <a:satMod val="115000"/>
                </a:srgbClr>
              </a:gs>
              <a:gs pos="100000">
                <a:srgbClr val="C2262A">
                  <a:shade val="100000"/>
                  <a:satMod val="115000"/>
                </a:srgbClr>
              </a:gs>
            </a:gsLst>
            <a:lin ang="16200000" scaled="1"/>
            <a:tileRect/>
          </a:gradFill>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l" defTabSz="914400">
              <a:defRPr sz="7500" b="1">
                <a:solidFill>
                  <a:srgbClr val="B2322E"/>
                </a:solidFill>
              </a:defRPr>
            </a:lvl1pPr>
          </a:lstStyle>
          <a:p>
            <a:r>
              <a:rPr lang="en-US" sz="9600" dirty="0">
                <a:solidFill>
                  <a:schemeClr val="bg1"/>
                </a:solidFill>
                <a:effectLst>
                  <a:outerShdw blurRad="38100" dist="38100" dir="2700000" algn="tl">
                    <a:srgbClr val="000000">
                      <a:alpha val="43137"/>
                    </a:srgbClr>
                  </a:outerShdw>
                </a:effectLst>
              </a:rPr>
              <a:t>		Question #5</a:t>
            </a:r>
            <a:endParaRPr sz="9600" dirty="0">
              <a:solidFill>
                <a:schemeClr val="bg1"/>
              </a:solidFill>
              <a:effectLst>
                <a:outerShdw blurRad="38100" dist="38100" dir="2700000" algn="tl">
                  <a:srgbClr val="000000">
                    <a:alpha val="43137"/>
                  </a:srgbClr>
                </a:outerShdw>
              </a:effectLst>
            </a:endParaRPr>
          </a:p>
        </p:txBody>
      </p:sp>
      <p:sp>
        <p:nvSpPr>
          <p:cNvPr id="174" name="TextBox 2"/>
          <p:cNvSpPr txBox="1"/>
          <p:nvPr/>
        </p:nvSpPr>
        <p:spPr>
          <a:xfrm>
            <a:off x="2042159" y="3143205"/>
            <a:ext cx="20299680" cy="6555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l" defTabSz="914400">
              <a:buSzPct val="123000"/>
              <a:defRPr sz="5000">
                <a:solidFill>
                  <a:srgbClr val="173D6D"/>
                </a:solidFill>
              </a:defRPr>
            </a:pPr>
            <a:r>
              <a:rPr lang="en-US" sz="6000" b="1" dirty="0"/>
              <a:t>How do you balance the need for competitive pricing with maintaining a perception of premium value in the eyes of your clients? </a:t>
            </a:r>
          </a:p>
          <a:p>
            <a:pPr algn="l" defTabSz="914400">
              <a:buSzPct val="123000"/>
              <a:defRPr sz="5000">
                <a:solidFill>
                  <a:srgbClr val="173D6D"/>
                </a:solidFill>
              </a:defRPr>
            </a:pPr>
            <a:endParaRPr lang="en-US" sz="6000" b="1" dirty="0"/>
          </a:p>
          <a:p>
            <a:pPr algn="l" defTabSz="914400">
              <a:buSzPct val="123000"/>
              <a:defRPr sz="5000">
                <a:solidFill>
                  <a:srgbClr val="173D6D"/>
                </a:solidFill>
              </a:defRPr>
            </a:pPr>
            <a:r>
              <a:rPr lang="en-US" sz="6000" b="1" dirty="0"/>
              <a:t>What pricing strategies have you implemented to ensure profitability without compromising on service quality? </a:t>
            </a:r>
          </a:p>
        </p:txBody>
      </p:sp>
      <p:pic>
        <p:nvPicPr>
          <p:cNvPr id="175" name="starry-background_short.jpg" descr="starry-background_short.jpg"/>
          <p:cNvPicPr>
            <a:picLocks noChangeAspect="1"/>
          </p:cNvPicPr>
          <p:nvPr/>
        </p:nvPicPr>
        <p:blipFill>
          <a:blip r:embed="rId2"/>
          <a:srcRect t="11155" b="76019"/>
          <a:stretch>
            <a:fillRect/>
          </a:stretch>
        </p:blipFill>
        <p:spPr>
          <a:xfrm rot="10800000" flipH="1">
            <a:off x="-2514" y="11659850"/>
            <a:ext cx="24389028" cy="2080606"/>
          </a:xfrm>
          <a:prstGeom prst="rect">
            <a:avLst/>
          </a:prstGeom>
          <a:ln w="12700">
            <a:miter lim="400000"/>
          </a:ln>
        </p:spPr>
      </p:pic>
      <p:pic>
        <p:nvPicPr>
          <p:cNvPr id="176" name="CDNLA-show-dc-gaylord-natl-dome-2024-logo.png" descr="CDNLA-show-dc-gaylord-natl-dome-2024-logo.png"/>
          <p:cNvPicPr>
            <a:picLocks noChangeAspect="1"/>
          </p:cNvPicPr>
          <p:nvPr/>
        </p:nvPicPr>
        <p:blipFill>
          <a:blip r:embed="rId3"/>
          <a:stretch>
            <a:fillRect/>
          </a:stretch>
        </p:blipFill>
        <p:spPr>
          <a:xfrm>
            <a:off x="15571231" y="12018522"/>
            <a:ext cx="7589301" cy="1382052"/>
          </a:xfrm>
          <a:prstGeom prst="rect">
            <a:avLst/>
          </a:prstGeom>
          <a:ln w="12700">
            <a:miter lim="400000"/>
          </a:ln>
        </p:spPr>
      </p:pic>
      <p:sp>
        <p:nvSpPr>
          <p:cNvPr id="177" name="Platinum Sponsors"/>
          <p:cNvSpPr txBox="1"/>
          <p:nvPr/>
        </p:nvSpPr>
        <p:spPr>
          <a:xfrm>
            <a:off x="-333117" y="12458945"/>
            <a:ext cx="4753158" cy="4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b="1" i="1">
                <a:solidFill>
                  <a:srgbClr val="173D6D"/>
                </a:solidFill>
                <a:latin typeface="Lato-Black"/>
                <a:ea typeface="Lato-Black"/>
                <a:cs typeface="Lato-Black"/>
                <a:sym typeface="Lato-Black"/>
              </a:defRPr>
            </a:lvl1pPr>
          </a:lstStyle>
          <a:p>
            <a:r>
              <a:t>AV Sponsor</a:t>
            </a:r>
          </a:p>
        </p:txBody>
      </p:sp>
      <p:pic>
        <p:nvPicPr>
          <p:cNvPr id="178" name="02 LA-Stacked_Logo-Dark1.png" descr="02 LA-Stacked_Logo-Dark1.png"/>
          <p:cNvPicPr>
            <a:picLocks noChangeAspect="1"/>
          </p:cNvPicPr>
          <p:nvPr/>
        </p:nvPicPr>
        <p:blipFill>
          <a:blip r:embed="rId4"/>
          <a:stretch>
            <a:fillRect/>
          </a:stretch>
        </p:blipFill>
        <p:spPr>
          <a:xfrm>
            <a:off x="3356682" y="11989061"/>
            <a:ext cx="2200993" cy="1459667"/>
          </a:xfrm>
          <a:prstGeom prst="rect">
            <a:avLst/>
          </a:prstGeom>
          <a:ln w="12700">
            <a:miter lim="400000"/>
          </a:ln>
        </p:spPr>
      </p:pic>
    </p:spTree>
    <p:extLst>
      <p:ext uri="{BB962C8B-B14F-4D97-AF65-F5344CB8AC3E}">
        <p14:creationId xmlns:p14="http://schemas.microsoft.com/office/powerpoint/2010/main" val="154551609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starry-background_short1.jpg" descr="starry-background_short1.jpg"/>
          <p:cNvPicPr>
            <a:picLocks noChangeAspect="1"/>
          </p:cNvPicPr>
          <p:nvPr/>
        </p:nvPicPr>
        <p:blipFill>
          <a:blip r:embed="rId2"/>
          <a:srcRect l="3763" t="14220" r="3763" b="7577"/>
          <a:stretch>
            <a:fillRect/>
          </a:stretch>
        </p:blipFill>
        <p:spPr>
          <a:xfrm>
            <a:off x="-42533" y="-24458"/>
            <a:ext cx="24469067" cy="13764915"/>
          </a:xfrm>
          <a:prstGeom prst="rect">
            <a:avLst/>
          </a:prstGeom>
          <a:ln w="12700">
            <a:miter lim="400000"/>
          </a:ln>
        </p:spPr>
      </p:pic>
      <p:sp>
        <p:nvSpPr>
          <p:cNvPr id="181" name="TextBox 1"/>
          <p:cNvSpPr txBox="1"/>
          <p:nvPr/>
        </p:nvSpPr>
        <p:spPr>
          <a:xfrm>
            <a:off x="-1262914" y="1554940"/>
            <a:ext cx="15760829" cy="25853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914400">
              <a:lnSpc>
                <a:spcPct val="90000"/>
              </a:lnSpc>
              <a:defRPr sz="9000" b="1">
                <a:solidFill>
                  <a:srgbClr val="B2322E"/>
                </a:solidFill>
              </a:defRPr>
            </a:pPr>
            <a:r>
              <a:rPr dirty="0">
                <a:effectLst>
                  <a:outerShdw blurRad="38100" dist="38100" dir="2700000" algn="tl">
                    <a:srgbClr val="000000">
                      <a:alpha val="43137"/>
                    </a:srgbClr>
                  </a:outerShdw>
                </a:effectLst>
              </a:rPr>
              <a:t>Let Us Know How</a:t>
            </a:r>
          </a:p>
          <a:p>
            <a:pPr defTabSz="914400">
              <a:lnSpc>
                <a:spcPct val="90000"/>
              </a:lnSpc>
              <a:defRPr sz="9000" b="1">
                <a:solidFill>
                  <a:srgbClr val="B2322E"/>
                </a:solidFill>
              </a:defRPr>
            </a:pPr>
            <a:r>
              <a:rPr dirty="0">
                <a:effectLst>
                  <a:outerShdw blurRad="38100" dist="38100" dir="2700000" algn="tl">
                    <a:srgbClr val="000000">
                      <a:alpha val="43137"/>
                    </a:srgbClr>
                  </a:outerShdw>
                </a:effectLst>
              </a:rPr>
              <a:t>We Did! </a:t>
            </a:r>
          </a:p>
        </p:txBody>
      </p:sp>
      <p:pic>
        <p:nvPicPr>
          <p:cNvPr id="182" name="CDNLA-Shop-App-survey.png" descr="CDNLA-Shop-App-survey.png"/>
          <p:cNvPicPr>
            <a:picLocks noChangeAspect="1"/>
          </p:cNvPicPr>
          <p:nvPr/>
        </p:nvPicPr>
        <p:blipFill>
          <a:blip r:embed="rId3"/>
          <a:srcRect b="3411"/>
          <a:stretch>
            <a:fillRect/>
          </a:stretch>
        </p:blipFill>
        <p:spPr>
          <a:xfrm>
            <a:off x="8308718" y="116279"/>
            <a:ext cx="19510796" cy="12560354"/>
          </a:xfrm>
          <a:prstGeom prst="rect">
            <a:avLst/>
          </a:prstGeom>
          <a:ln w="12700">
            <a:miter lim="400000"/>
          </a:ln>
        </p:spPr>
      </p:pic>
      <p:pic>
        <p:nvPicPr>
          <p:cNvPr id="183" name="IOS-icon-cd-nla-shows-1024x1024.png" descr="IOS-icon-cd-nla-shows-1024x1024.png"/>
          <p:cNvPicPr>
            <a:picLocks noChangeAspect="1"/>
          </p:cNvPicPr>
          <p:nvPr/>
        </p:nvPicPr>
        <p:blipFill>
          <a:blip r:embed="rId4"/>
          <a:stretch>
            <a:fillRect/>
          </a:stretch>
        </p:blipFill>
        <p:spPr>
          <a:xfrm>
            <a:off x="11207565" y="8884033"/>
            <a:ext cx="2501561" cy="2501561"/>
          </a:xfrm>
          <a:prstGeom prst="rect">
            <a:avLst/>
          </a:prstGeom>
          <a:ln w="12700">
            <a:miter lim="400000"/>
          </a:ln>
        </p:spPr>
      </p:pic>
      <p:pic>
        <p:nvPicPr>
          <p:cNvPr id="184" name="2024 Fall Show Education Survey QR Code.pdf" descr="2024 Fall Show Education Survey QR Code.pdf"/>
          <p:cNvPicPr>
            <a:picLocks noChangeAspect="1"/>
          </p:cNvPicPr>
          <p:nvPr/>
        </p:nvPicPr>
        <p:blipFill>
          <a:blip r:embed="rId5"/>
          <a:stretch>
            <a:fillRect/>
          </a:stretch>
        </p:blipFill>
        <p:spPr>
          <a:xfrm>
            <a:off x="4082409" y="5523187"/>
            <a:ext cx="5224266" cy="5224266"/>
          </a:xfrm>
          <a:prstGeom prst="rect">
            <a:avLst/>
          </a:prstGeom>
          <a:ln w="63500">
            <a:solidFill>
              <a:srgbClr val="D5D5D5"/>
            </a:solidFill>
            <a:miter lim="400000"/>
          </a:ln>
        </p:spPr>
      </p:pic>
      <p:sp>
        <p:nvSpPr>
          <p:cNvPr id="185" name="TextBox 1"/>
          <p:cNvSpPr txBox="1"/>
          <p:nvPr/>
        </p:nvSpPr>
        <p:spPr>
          <a:xfrm>
            <a:off x="-1262914" y="4136787"/>
            <a:ext cx="15760829" cy="1158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914400">
              <a:defRPr sz="7000" b="1">
                <a:solidFill>
                  <a:srgbClr val="173D6D"/>
                </a:solidFill>
              </a:defRPr>
            </a:lvl1pPr>
          </a:lstStyle>
          <a:p>
            <a:r>
              <a:rPr dirty="0">
                <a:effectLst>
                  <a:outerShdw blurRad="38100" dist="38100" dir="2700000" algn="tl">
                    <a:srgbClr val="000000">
                      <a:alpha val="43137"/>
                    </a:srgbClr>
                  </a:outerShdw>
                </a:effectLst>
              </a:rPr>
              <a:t>Fill Out </a:t>
            </a:r>
            <a:r>
              <a:rPr lang="en-US" dirty="0">
                <a:effectLst>
                  <a:outerShdw blurRad="38100" dist="38100" dir="2700000" algn="tl">
                    <a:srgbClr val="000000">
                      <a:alpha val="43137"/>
                    </a:srgbClr>
                  </a:outerShdw>
                </a:effectLst>
              </a:rPr>
              <a:t>t</a:t>
            </a:r>
            <a:r>
              <a:rPr dirty="0">
                <a:effectLst>
                  <a:outerShdw blurRad="38100" dist="38100" dir="2700000" algn="tl">
                    <a:srgbClr val="000000">
                      <a:alpha val="43137"/>
                    </a:srgbClr>
                  </a:outerShdw>
                </a:effectLst>
              </a:rPr>
              <a:t>he Survey</a:t>
            </a:r>
          </a:p>
        </p:txBody>
      </p:sp>
      <p:pic>
        <p:nvPicPr>
          <p:cNvPr id="186" name="starry-background_short.jpg" descr="starry-background_short.jpg"/>
          <p:cNvPicPr>
            <a:picLocks noChangeAspect="1"/>
          </p:cNvPicPr>
          <p:nvPr/>
        </p:nvPicPr>
        <p:blipFill>
          <a:blip r:embed="rId6"/>
          <a:srcRect t="11155" b="76019"/>
          <a:stretch>
            <a:fillRect/>
          </a:stretch>
        </p:blipFill>
        <p:spPr>
          <a:xfrm rot="10800000" flipH="1">
            <a:off x="-2514" y="11659850"/>
            <a:ext cx="24389028" cy="2080606"/>
          </a:xfrm>
          <a:prstGeom prst="rect">
            <a:avLst/>
          </a:prstGeom>
          <a:ln w="12700">
            <a:miter lim="400000"/>
          </a:ln>
        </p:spPr>
      </p:pic>
      <p:sp>
        <p:nvSpPr>
          <p:cNvPr id="187" name="Platinum Sponsors"/>
          <p:cNvSpPr txBox="1"/>
          <p:nvPr/>
        </p:nvSpPr>
        <p:spPr>
          <a:xfrm>
            <a:off x="17132901" y="12458945"/>
            <a:ext cx="4753159" cy="4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b="1" i="1">
                <a:solidFill>
                  <a:srgbClr val="173D6D"/>
                </a:solidFill>
                <a:latin typeface="Lato-Black"/>
                <a:ea typeface="Lato-Black"/>
                <a:cs typeface="Lato-Black"/>
                <a:sym typeface="Lato-Black"/>
              </a:defRPr>
            </a:lvl1pPr>
          </a:lstStyle>
          <a:p>
            <a:r>
              <a:t>Coffee Sponsor</a:t>
            </a:r>
          </a:p>
        </p:txBody>
      </p:sp>
      <p:pic>
        <p:nvPicPr>
          <p:cNvPr id="188" name="Buffalo-Limo-Logo-17-logo-tag-BW.png" descr="Buffalo-Limo-Logo-17-logo-tag-BW.png"/>
          <p:cNvPicPr>
            <a:picLocks noChangeAspect="1"/>
          </p:cNvPicPr>
          <p:nvPr/>
        </p:nvPicPr>
        <p:blipFill>
          <a:blip r:embed="rId7"/>
          <a:srcRect l="8900" r="8900"/>
          <a:stretch>
            <a:fillRect/>
          </a:stretch>
        </p:blipFill>
        <p:spPr>
          <a:xfrm>
            <a:off x="21003583" y="11808870"/>
            <a:ext cx="2220885" cy="1801247"/>
          </a:xfrm>
          <a:prstGeom prst="rect">
            <a:avLst/>
          </a:prstGeom>
          <a:ln w="12700">
            <a:miter lim="400000"/>
          </a:ln>
        </p:spPr>
      </p:pic>
      <p:sp>
        <p:nvSpPr>
          <p:cNvPr id="189" name="Platinum Sponsors"/>
          <p:cNvSpPr txBox="1"/>
          <p:nvPr/>
        </p:nvSpPr>
        <p:spPr>
          <a:xfrm>
            <a:off x="-333117" y="12458945"/>
            <a:ext cx="4753158" cy="4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b="1" i="1">
                <a:solidFill>
                  <a:srgbClr val="173D6D"/>
                </a:solidFill>
                <a:latin typeface="Lato-Black"/>
                <a:ea typeface="Lato-Black"/>
                <a:cs typeface="Lato-Black"/>
                <a:sym typeface="Lato-Black"/>
              </a:defRPr>
            </a:lvl1pPr>
          </a:lstStyle>
          <a:p>
            <a:r>
              <a:t>AV Sponsor</a:t>
            </a:r>
          </a:p>
        </p:txBody>
      </p:sp>
      <p:pic>
        <p:nvPicPr>
          <p:cNvPr id="190" name="02 LA-Stacked_Logo-Dark1.png" descr="02 LA-Stacked_Logo-Dark1.png"/>
          <p:cNvPicPr>
            <a:picLocks noChangeAspect="1"/>
          </p:cNvPicPr>
          <p:nvPr/>
        </p:nvPicPr>
        <p:blipFill>
          <a:blip r:embed="rId8"/>
          <a:stretch>
            <a:fillRect/>
          </a:stretch>
        </p:blipFill>
        <p:spPr>
          <a:xfrm>
            <a:off x="3356682" y="11989061"/>
            <a:ext cx="2200993" cy="1459667"/>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4670AFDB14084B949AFEC3D8C8A802" ma:contentTypeVersion="15" ma:contentTypeDescription="Create a new document." ma:contentTypeScope="" ma:versionID="f1a884e004a21fafd0c70deaad0e0075">
  <xsd:schema xmlns:xsd="http://www.w3.org/2001/XMLSchema" xmlns:xs="http://www.w3.org/2001/XMLSchema" xmlns:p="http://schemas.microsoft.com/office/2006/metadata/properties" xmlns:ns2="e0568f08-6d3d-45dd-a73f-448ed136e9f3" xmlns:ns3="fddfcd6a-91bd-436e-90a8-f825f5435516" targetNamespace="http://schemas.microsoft.com/office/2006/metadata/properties" ma:root="true" ma:fieldsID="25d20ba12d035595959d151a84b2ca20" ns2:_="" ns3:_="">
    <xsd:import namespace="e0568f08-6d3d-45dd-a73f-448ed136e9f3"/>
    <xsd:import namespace="fddfcd6a-91bd-436e-90a8-f825f54355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68f08-6d3d-45dd-a73f-448ed136e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a174779-9f33-4c96-9c8a-d5811d7577b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dfcd6a-91bd-436e-90a8-f825f543551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64632fb-4a2b-40c3-95a3-a1504f1ba9be}" ma:internalName="TaxCatchAll" ma:showField="CatchAllData" ma:web="fddfcd6a-91bd-436e-90a8-f825f543551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0568f08-6d3d-45dd-a73f-448ed136e9f3">
      <Terms xmlns="http://schemas.microsoft.com/office/infopath/2007/PartnerControls"/>
    </lcf76f155ced4ddcb4097134ff3c332f>
    <TaxCatchAll xmlns="fddfcd6a-91bd-436e-90a8-f825f5435516" xsi:nil="true"/>
  </documentManagement>
</p:properties>
</file>

<file path=customXml/itemProps1.xml><?xml version="1.0" encoding="utf-8"?>
<ds:datastoreItem xmlns:ds="http://schemas.openxmlformats.org/officeDocument/2006/customXml" ds:itemID="{F8ED6CDB-8942-4D02-A065-307F02D994CA}">
  <ds:schemaRefs>
    <ds:schemaRef ds:uri="http://schemas.microsoft.com/sharepoint/v3/contenttype/forms"/>
  </ds:schemaRefs>
</ds:datastoreItem>
</file>

<file path=customXml/itemProps2.xml><?xml version="1.0" encoding="utf-8"?>
<ds:datastoreItem xmlns:ds="http://schemas.openxmlformats.org/officeDocument/2006/customXml" ds:itemID="{CB83576F-8FD9-46DA-B483-311777B4CE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568f08-6d3d-45dd-a73f-448ed136e9f3"/>
    <ds:schemaRef ds:uri="fddfcd6a-91bd-436e-90a8-f825f54355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EE4285-99A8-43D6-BC22-B33D239F2CC6}">
  <ds:schemaRefs>
    <ds:schemaRef ds:uri="http://schemas.microsoft.com/office/2006/metadata/properties"/>
    <ds:schemaRef ds:uri="http://schemas.microsoft.com/office/infopath/2007/PartnerControls"/>
    <ds:schemaRef ds:uri="e0568f08-6d3d-45dd-a73f-448ed136e9f3"/>
    <ds:schemaRef ds:uri="fddfcd6a-91bd-436e-90a8-f825f5435516"/>
  </ds:schemaRefs>
</ds:datastoreItem>
</file>

<file path=docProps/app.xml><?xml version="1.0" encoding="utf-8"?>
<Properties xmlns="http://schemas.openxmlformats.org/officeDocument/2006/extended-properties" xmlns:vt="http://schemas.openxmlformats.org/officeDocument/2006/docPropsVTypes">
  <TotalTime>2992</TotalTime>
  <Words>320</Words>
  <Application>Microsoft Office PowerPoint</Application>
  <PresentationFormat>Custom</PresentationFormat>
  <Paragraphs>37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Helvetica Neue</vt:lpstr>
      <vt:lpstr>Helvetica Neue Medium</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Mercer</dc:creator>
  <cp:lastModifiedBy>Susan Rose</cp:lastModifiedBy>
  <cp:revision>4</cp:revision>
  <dcterms:modified xsi:type="dcterms:W3CDTF">2024-10-09T17:32:59Z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0x010100FA4670AFDB14084B949AFEC3D8C8A802</vt:lpwstr>
  </property>
  <property fmtid="{D5CDD505-2E9C-101B-9397-08002B2CF9AE}" pid="3" name="MediaServiceImageTags">
    <vt:lpwstr/>
  </property>
</Properties>
</file>